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18" Type="http://schemas.openxmlformats.org/officeDocument/2006/relationships/image" Target="../media/image26.wmf"/><Relationship Id="rId26" Type="http://schemas.openxmlformats.org/officeDocument/2006/relationships/image" Target="../media/image34.wmf"/><Relationship Id="rId3" Type="http://schemas.openxmlformats.org/officeDocument/2006/relationships/image" Target="../media/image11.wmf"/><Relationship Id="rId21" Type="http://schemas.openxmlformats.org/officeDocument/2006/relationships/image" Target="../media/image29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17" Type="http://schemas.openxmlformats.org/officeDocument/2006/relationships/image" Target="../media/image25.wmf"/><Relationship Id="rId25" Type="http://schemas.openxmlformats.org/officeDocument/2006/relationships/image" Target="../media/image33.wmf"/><Relationship Id="rId2" Type="http://schemas.openxmlformats.org/officeDocument/2006/relationships/image" Target="../media/image10.wmf"/><Relationship Id="rId16" Type="http://schemas.openxmlformats.org/officeDocument/2006/relationships/image" Target="../media/image24.wmf"/><Relationship Id="rId20" Type="http://schemas.openxmlformats.org/officeDocument/2006/relationships/image" Target="../media/image28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24" Type="http://schemas.openxmlformats.org/officeDocument/2006/relationships/image" Target="../media/image32.wmf"/><Relationship Id="rId5" Type="http://schemas.openxmlformats.org/officeDocument/2006/relationships/image" Target="../media/image13.wmf"/><Relationship Id="rId15" Type="http://schemas.openxmlformats.org/officeDocument/2006/relationships/image" Target="../media/image23.wmf"/><Relationship Id="rId23" Type="http://schemas.openxmlformats.org/officeDocument/2006/relationships/image" Target="../media/image31.wmf"/><Relationship Id="rId10" Type="http://schemas.openxmlformats.org/officeDocument/2006/relationships/image" Target="../media/image18.wmf"/><Relationship Id="rId19" Type="http://schemas.openxmlformats.org/officeDocument/2006/relationships/image" Target="../media/image27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Relationship Id="rId22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8.wmf"/><Relationship Id="rId18" Type="http://schemas.openxmlformats.org/officeDocument/2006/relationships/image" Target="../media/image7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wmf"/><Relationship Id="rId17" Type="http://schemas.openxmlformats.org/officeDocument/2006/relationships/image" Target="../media/image72.wmf"/><Relationship Id="rId2" Type="http://schemas.openxmlformats.org/officeDocument/2006/relationships/image" Target="../media/image57.wmf"/><Relationship Id="rId16" Type="http://schemas.openxmlformats.org/officeDocument/2006/relationships/image" Target="../media/image71.wmf"/><Relationship Id="rId20" Type="http://schemas.openxmlformats.org/officeDocument/2006/relationships/image" Target="../media/image75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5" Type="http://schemas.openxmlformats.org/officeDocument/2006/relationships/image" Target="../media/image70.wmf"/><Relationship Id="rId10" Type="http://schemas.openxmlformats.org/officeDocument/2006/relationships/image" Target="../media/image65.wmf"/><Relationship Id="rId19" Type="http://schemas.openxmlformats.org/officeDocument/2006/relationships/image" Target="../media/image74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Relationship Id="rId14" Type="http://schemas.openxmlformats.org/officeDocument/2006/relationships/image" Target="../media/image6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8E07C-B221-4941-975F-7A8FAA7DB044}" type="datetimeFigureOut">
              <a:rPr lang="en-CA" smtClean="0"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FC3FF-9F33-48ED-B93F-F89E60BE6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01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2149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5871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558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529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135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290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341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C3FF-9F33-48ED-B93F-F89E60BE610D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8731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52A7F7-0ADE-4E71-B420-4F879CD7EA44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AC01D7-6BFA-45B3-BE93-32915F4481F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19.bin"/><Relationship Id="rId39" Type="http://schemas.openxmlformats.org/officeDocument/2006/relationships/image" Target="../media/image26.wmf"/><Relationship Id="rId21" Type="http://schemas.openxmlformats.org/officeDocument/2006/relationships/image" Target="../media/image17.wmf"/><Relationship Id="rId34" Type="http://schemas.openxmlformats.org/officeDocument/2006/relationships/oleObject" Target="../embeddings/oleObject23.bin"/><Relationship Id="rId42" Type="http://schemas.openxmlformats.org/officeDocument/2006/relationships/oleObject" Target="../embeddings/oleObject27.bin"/><Relationship Id="rId47" Type="http://schemas.openxmlformats.org/officeDocument/2006/relationships/image" Target="../media/image30.wmf"/><Relationship Id="rId50" Type="http://schemas.openxmlformats.org/officeDocument/2006/relationships/oleObject" Target="../embeddings/oleObject31.bin"/><Relationship Id="rId55" Type="http://schemas.openxmlformats.org/officeDocument/2006/relationships/image" Target="../media/image34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33" Type="http://schemas.openxmlformats.org/officeDocument/2006/relationships/image" Target="../media/image23.wmf"/><Relationship Id="rId38" Type="http://schemas.openxmlformats.org/officeDocument/2006/relationships/oleObject" Target="../embeddings/oleObject25.bin"/><Relationship Id="rId46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29" Type="http://schemas.openxmlformats.org/officeDocument/2006/relationships/image" Target="../media/image21.wmf"/><Relationship Id="rId41" Type="http://schemas.openxmlformats.org/officeDocument/2006/relationships/image" Target="../media/image27.wmf"/><Relationship Id="rId54" Type="http://schemas.openxmlformats.org/officeDocument/2006/relationships/oleObject" Target="../embeddings/oleObject3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8.bin"/><Relationship Id="rId32" Type="http://schemas.openxmlformats.org/officeDocument/2006/relationships/oleObject" Target="../embeddings/oleObject22.bin"/><Relationship Id="rId37" Type="http://schemas.openxmlformats.org/officeDocument/2006/relationships/image" Target="../media/image25.wmf"/><Relationship Id="rId40" Type="http://schemas.openxmlformats.org/officeDocument/2006/relationships/oleObject" Target="../embeddings/oleObject26.bin"/><Relationship Id="rId45" Type="http://schemas.openxmlformats.org/officeDocument/2006/relationships/image" Target="../media/image29.wmf"/><Relationship Id="rId53" Type="http://schemas.openxmlformats.org/officeDocument/2006/relationships/image" Target="../media/image33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28" Type="http://schemas.openxmlformats.org/officeDocument/2006/relationships/oleObject" Target="../embeddings/oleObject20.bin"/><Relationship Id="rId36" Type="http://schemas.openxmlformats.org/officeDocument/2006/relationships/oleObject" Target="../embeddings/oleObject24.bin"/><Relationship Id="rId49" Type="http://schemas.openxmlformats.org/officeDocument/2006/relationships/image" Target="../media/image31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6.wmf"/><Relationship Id="rId31" Type="http://schemas.openxmlformats.org/officeDocument/2006/relationships/image" Target="../media/image22.wmf"/><Relationship Id="rId44" Type="http://schemas.openxmlformats.org/officeDocument/2006/relationships/oleObject" Target="../embeddings/oleObject28.bin"/><Relationship Id="rId52" Type="http://schemas.openxmlformats.org/officeDocument/2006/relationships/oleObject" Target="../embeddings/oleObject32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Relationship Id="rId27" Type="http://schemas.openxmlformats.org/officeDocument/2006/relationships/image" Target="../media/image20.wmf"/><Relationship Id="rId30" Type="http://schemas.openxmlformats.org/officeDocument/2006/relationships/oleObject" Target="../embeddings/oleObject21.bin"/><Relationship Id="rId35" Type="http://schemas.openxmlformats.org/officeDocument/2006/relationships/image" Target="../media/image24.wmf"/><Relationship Id="rId43" Type="http://schemas.openxmlformats.org/officeDocument/2006/relationships/image" Target="../media/image28.wmf"/><Relationship Id="rId48" Type="http://schemas.openxmlformats.org/officeDocument/2006/relationships/oleObject" Target="../embeddings/oleObject30.bin"/><Relationship Id="rId56" Type="http://schemas.openxmlformats.org/officeDocument/2006/relationships/hyperlink" Target="http://www.bcmath.ca/" TargetMode="External"/><Relationship Id="rId8" Type="http://schemas.openxmlformats.org/officeDocument/2006/relationships/oleObject" Target="../embeddings/oleObject10.bin"/><Relationship Id="rId51" Type="http://schemas.openxmlformats.org/officeDocument/2006/relationships/image" Target="../media/image32.wmf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9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8.bin"/><Relationship Id="rId17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8.bin"/><Relationship Id="rId26" Type="http://schemas.openxmlformats.org/officeDocument/2006/relationships/oleObject" Target="../embeddings/oleObject52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9.wmf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47.wmf"/><Relationship Id="rId25" Type="http://schemas.openxmlformats.org/officeDocument/2006/relationships/image" Target="../media/image51.wmf"/><Relationship Id="rId33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49.bin"/><Relationship Id="rId29" Type="http://schemas.openxmlformats.org/officeDocument/2006/relationships/image" Target="../media/image53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4.wmf"/><Relationship Id="rId24" Type="http://schemas.openxmlformats.org/officeDocument/2006/relationships/oleObject" Target="../embeddings/oleObject51.bin"/><Relationship Id="rId32" Type="http://schemas.openxmlformats.org/officeDocument/2006/relationships/oleObject" Target="../embeddings/oleObject55.bin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23" Type="http://schemas.openxmlformats.org/officeDocument/2006/relationships/image" Target="../media/image50.wmf"/><Relationship Id="rId28" Type="http://schemas.openxmlformats.org/officeDocument/2006/relationships/oleObject" Target="../embeddings/oleObject53.bin"/><Relationship Id="rId10" Type="http://schemas.openxmlformats.org/officeDocument/2006/relationships/oleObject" Target="../embeddings/oleObject44.bin"/><Relationship Id="rId19" Type="http://schemas.openxmlformats.org/officeDocument/2006/relationships/image" Target="../media/image48.wmf"/><Relationship Id="rId31" Type="http://schemas.openxmlformats.org/officeDocument/2006/relationships/image" Target="../media/image54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6.bin"/><Relationship Id="rId22" Type="http://schemas.openxmlformats.org/officeDocument/2006/relationships/oleObject" Target="../embeddings/oleObject50.bin"/><Relationship Id="rId27" Type="http://schemas.openxmlformats.org/officeDocument/2006/relationships/image" Target="../media/image52.wmf"/><Relationship Id="rId30" Type="http://schemas.openxmlformats.org/officeDocument/2006/relationships/oleObject" Target="../embeddings/oleObject5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60.wmf"/><Relationship Id="rId18" Type="http://schemas.openxmlformats.org/officeDocument/2006/relationships/oleObject" Target="../embeddings/oleObject63.bin"/><Relationship Id="rId26" Type="http://schemas.openxmlformats.org/officeDocument/2006/relationships/oleObject" Target="../embeddings/oleObject67.bin"/><Relationship Id="rId39" Type="http://schemas.openxmlformats.org/officeDocument/2006/relationships/image" Target="../media/image73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64.wmf"/><Relationship Id="rId34" Type="http://schemas.openxmlformats.org/officeDocument/2006/relationships/oleObject" Target="../embeddings/oleObject71.bin"/><Relationship Id="rId42" Type="http://schemas.openxmlformats.org/officeDocument/2006/relationships/oleObject" Target="../embeddings/oleObject75.bin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62.wmf"/><Relationship Id="rId25" Type="http://schemas.openxmlformats.org/officeDocument/2006/relationships/image" Target="../media/image66.wmf"/><Relationship Id="rId33" Type="http://schemas.openxmlformats.org/officeDocument/2006/relationships/image" Target="../media/image70.wmf"/><Relationship Id="rId38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4.bin"/><Relationship Id="rId29" Type="http://schemas.openxmlformats.org/officeDocument/2006/relationships/image" Target="../media/image68.wmf"/><Relationship Id="rId41" Type="http://schemas.openxmlformats.org/officeDocument/2006/relationships/image" Target="../media/image74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9.wmf"/><Relationship Id="rId24" Type="http://schemas.openxmlformats.org/officeDocument/2006/relationships/oleObject" Target="../embeddings/oleObject66.bin"/><Relationship Id="rId32" Type="http://schemas.openxmlformats.org/officeDocument/2006/relationships/oleObject" Target="../embeddings/oleObject70.bin"/><Relationship Id="rId37" Type="http://schemas.openxmlformats.org/officeDocument/2006/relationships/image" Target="../media/image72.wmf"/><Relationship Id="rId40" Type="http://schemas.openxmlformats.org/officeDocument/2006/relationships/oleObject" Target="../embeddings/oleObject74.bin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23" Type="http://schemas.openxmlformats.org/officeDocument/2006/relationships/image" Target="../media/image65.wmf"/><Relationship Id="rId28" Type="http://schemas.openxmlformats.org/officeDocument/2006/relationships/oleObject" Target="../embeddings/oleObject68.bin"/><Relationship Id="rId36" Type="http://schemas.openxmlformats.org/officeDocument/2006/relationships/oleObject" Target="../embeddings/oleObject72.bin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63.wmf"/><Relationship Id="rId31" Type="http://schemas.openxmlformats.org/officeDocument/2006/relationships/image" Target="../media/image69.wmf"/><Relationship Id="rId44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Relationship Id="rId27" Type="http://schemas.openxmlformats.org/officeDocument/2006/relationships/image" Target="../media/image67.wmf"/><Relationship Id="rId30" Type="http://schemas.openxmlformats.org/officeDocument/2006/relationships/oleObject" Target="../embeddings/oleObject69.bin"/><Relationship Id="rId35" Type="http://schemas.openxmlformats.org/officeDocument/2006/relationships/image" Target="../media/image71.wmf"/><Relationship Id="rId43" Type="http://schemas.openxmlformats.org/officeDocument/2006/relationships/image" Target="../media/image7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Math 9 </a:t>
            </a:r>
            <a:br>
              <a:rPr lang="en-CA" dirty="0" smtClean="0"/>
            </a:br>
            <a:r>
              <a:rPr lang="en-CA" dirty="0" smtClean="0"/>
              <a:t>section 3.1 What are Rational Numbers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 smtClean="0"/>
              <a:t>Review: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5240" cy="5493224"/>
          </a:xfrm>
        </p:spPr>
        <p:txBody>
          <a:bodyPr>
            <a:normAutofit/>
          </a:bodyPr>
          <a:lstStyle/>
          <a:p>
            <a:r>
              <a:rPr lang="en-CA" dirty="0" smtClean="0"/>
              <a:t>Natural Numbers</a:t>
            </a:r>
          </a:p>
          <a:p>
            <a:pPr lvl="1"/>
            <a:r>
              <a:rPr lang="en-CA" dirty="0" smtClean="0"/>
              <a:t>Numerical values that exist in nature </a:t>
            </a:r>
            <a:r>
              <a:rPr lang="en-CA" dirty="0" err="1" smtClean="0"/>
              <a:t>ie</a:t>
            </a:r>
            <a:r>
              <a:rPr lang="en-CA" dirty="0" smtClean="0"/>
              <a:t>: 1, 2, 3, 4, 5, …</a:t>
            </a:r>
          </a:p>
          <a:p>
            <a:r>
              <a:rPr lang="en-CA" dirty="0" smtClean="0"/>
              <a:t>Whole Numbers</a:t>
            </a:r>
          </a:p>
          <a:p>
            <a:pPr lvl="1"/>
            <a:r>
              <a:rPr lang="en-CA" dirty="0" smtClean="0"/>
              <a:t>Number that represent a whole </a:t>
            </a:r>
            <a:r>
              <a:rPr lang="en-CA" dirty="0" err="1" smtClean="0"/>
              <a:t>ie</a:t>
            </a:r>
            <a:r>
              <a:rPr lang="en-CA" dirty="0" smtClean="0"/>
              <a:t>: 0, 1, 2, 3, 4, 5, …</a:t>
            </a:r>
          </a:p>
          <a:p>
            <a:r>
              <a:rPr lang="en-CA" dirty="0" smtClean="0"/>
              <a:t>Integers</a:t>
            </a:r>
          </a:p>
          <a:p>
            <a:pPr lvl="1"/>
            <a:r>
              <a:rPr lang="en-CA" dirty="0" smtClean="0"/>
              <a:t>Whole numbers that can be positive or negative</a:t>
            </a:r>
          </a:p>
          <a:p>
            <a:pPr lvl="1"/>
            <a:r>
              <a:rPr lang="en-CA" dirty="0" err="1" smtClean="0"/>
              <a:t>Ie</a:t>
            </a:r>
            <a:r>
              <a:rPr lang="en-CA" dirty="0" smtClean="0"/>
              <a:t>:  –5, –4, –3, –2, –1, 0, 1, 2, 3, 4, 5  </a:t>
            </a:r>
          </a:p>
          <a:p>
            <a:r>
              <a:rPr lang="en-CA" dirty="0" smtClean="0"/>
              <a:t>Rational Number – Any number that can be written as a fraction where both the numerator and denominator are integers</a:t>
            </a:r>
          </a:p>
          <a:p>
            <a:pPr lvl="1"/>
            <a:r>
              <a:rPr lang="en-CA" dirty="0" smtClean="0"/>
              <a:t>½ , ¾ , 5/6, –¾, 4/4, 30/1</a:t>
            </a:r>
          </a:p>
          <a:p>
            <a:pPr lvl="1"/>
            <a:r>
              <a:rPr lang="en-CA" dirty="0" smtClean="0"/>
              <a:t>Note: natural numbers, whole numbers, and integers are all rational numbers as well  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Rational </a:t>
            </a:r>
            <a:r>
              <a:rPr lang="en-CA" dirty="0" err="1" smtClean="0"/>
              <a:t>vs</a:t>
            </a:r>
            <a:r>
              <a:rPr lang="en-CA" dirty="0" smtClean="0"/>
              <a:t> Irrational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/>
          <a:lstStyle/>
          <a:p>
            <a:r>
              <a:rPr lang="en-CA" dirty="0" smtClean="0"/>
              <a:t>Remember: All rational numbers can be written as a fraction</a:t>
            </a:r>
          </a:p>
          <a:p>
            <a:r>
              <a:rPr lang="en-CA" dirty="0" smtClean="0"/>
              <a:t>Other characteristics of rational numbers: </a:t>
            </a:r>
          </a:p>
          <a:p>
            <a:pPr lvl="1"/>
            <a:r>
              <a:rPr lang="en-CA" dirty="0" smtClean="0"/>
              <a:t>When written in decimal form R.N. will terminate OR</a:t>
            </a:r>
          </a:p>
          <a:p>
            <a:pPr lvl="1"/>
            <a:r>
              <a:rPr lang="en-CA" dirty="0" smtClean="0"/>
              <a:t>If they don’t terminate they will have a consistent pattern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Irrational – something that doesn’t make sense</a:t>
            </a:r>
          </a:p>
          <a:p>
            <a:r>
              <a:rPr lang="en-CA" dirty="0" smtClean="0"/>
              <a:t>Irrational numbers – can not be written as a fraction with numerator and denominator as integers</a:t>
            </a:r>
          </a:p>
          <a:p>
            <a:pPr lvl="1"/>
            <a:r>
              <a:rPr lang="en-CA" dirty="0" smtClean="0"/>
              <a:t>When irrational numbers are in decimal form, they do not terminate and they don’t have a consistent pattern</a:t>
            </a:r>
          </a:p>
          <a:p>
            <a:pPr lvl="1"/>
            <a:r>
              <a:rPr lang="en-CA" dirty="0" err="1" smtClean="0"/>
              <a:t>Ie</a:t>
            </a:r>
            <a:r>
              <a:rPr lang="en-CA" dirty="0" smtClean="0"/>
              <a:t>:  (pi has infinite number of decimal places),  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962998" y="5301208"/>
          <a:ext cx="489322" cy="437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" imgW="241200" imgH="215640" progId="Equation.DSMT4">
                  <p:embed/>
                </p:oleObj>
              </mc:Choice>
              <mc:Fallback>
                <p:oleObj name="Equation" r:id="rId4" imgW="24120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2998" y="5301208"/>
                        <a:ext cx="489322" cy="437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87792" y="3327496"/>
          <a:ext cx="1153550" cy="941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6" imgW="482400" imgH="393480" progId="Equation.DSMT4">
                  <p:embed/>
                </p:oleObj>
              </mc:Choice>
              <mc:Fallback>
                <p:oleObj name="Equation" r:id="rId6" imgW="4824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792" y="3327496"/>
                        <a:ext cx="1153550" cy="9410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82693" y="3368088"/>
          <a:ext cx="151923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8" imgW="634680" imgH="393480" progId="Equation.DSMT4">
                  <p:embed/>
                </p:oleObj>
              </mc:Choice>
              <mc:Fallback>
                <p:oleObj name="Equation" r:id="rId8" imgW="6346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693" y="3368088"/>
                        <a:ext cx="1519238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236591" y="3393488"/>
          <a:ext cx="3128962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10" imgW="1307880" imgH="393480" progId="Equation.DSMT4">
                  <p:embed/>
                </p:oleObj>
              </mc:Choice>
              <mc:Fallback>
                <p:oleObj name="Equation" r:id="rId10" imgW="13078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6591" y="3393488"/>
                        <a:ext cx="3128962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eft Brace 7"/>
          <p:cNvSpPr/>
          <p:nvPr/>
        </p:nvSpPr>
        <p:spPr>
          <a:xfrm rot="16200000">
            <a:off x="1705710" y="3801816"/>
            <a:ext cx="168816" cy="358728"/>
          </a:xfrm>
          <a:prstGeom prst="leftBrace">
            <a:avLst>
              <a:gd name="adj1" fmla="val 37037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232680" y="4121856"/>
            <a:ext cx="120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1 decimal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place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4059702" y="3806506"/>
            <a:ext cx="227430" cy="515813"/>
          </a:xfrm>
          <a:prstGeom prst="leftBrace">
            <a:avLst>
              <a:gd name="adj1" fmla="val 37037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3537437" y="4175782"/>
            <a:ext cx="120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3 decimal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places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7686824" y="3522806"/>
            <a:ext cx="187572" cy="1094935"/>
          </a:xfrm>
          <a:prstGeom prst="leftBrace">
            <a:avLst>
              <a:gd name="adj1" fmla="val 37037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6855068" y="4201572"/>
            <a:ext cx="120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6 decimal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places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99147" y="5012636"/>
          <a:ext cx="2187575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2" imgW="914400" imgH="393480" progId="Equation.DSMT4">
                  <p:embed/>
                </p:oleObj>
              </mc:Choice>
              <mc:Fallback>
                <p:oleObj name="Equation" r:id="rId12" imgW="9144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47" y="5012636"/>
                        <a:ext cx="2187575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eft Brace 14"/>
          <p:cNvSpPr/>
          <p:nvPr/>
        </p:nvSpPr>
        <p:spPr>
          <a:xfrm rot="16200000">
            <a:off x="1710395" y="5114802"/>
            <a:ext cx="213362" cy="1120724"/>
          </a:xfrm>
          <a:prstGeom prst="leftBrace">
            <a:avLst>
              <a:gd name="adj1" fmla="val 37037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57763" y="5807634"/>
            <a:ext cx="1931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Pattern of 2 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repeating digits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9515" y="5052864"/>
          <a:ext cx="20351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4" imgW="850680" imgH="393480" progId="Equation.DSMT4">
                  <p:embed/>
                </p:oleObj>
              </mc:Choice>
              <mc:Fallback>
                <p:oleObj name="Equation" r:id="rId14" imgW="85068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15" y="5052864"/>
                        <a:ext cx="2035175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Left Brace 17"/>
          <p:cNvSpPr/>
          <p:nvPr/>
        </p:nvSpPr>
        <p:spPr>
          <a:xfrm rot="16200000">
            <a:off x="4053829" y="5219137"/>
            <a:ext cx="236807" cy="996461"/>
          </a:xfrm>
          <a:prstGeom prst="leftBrace">
            <a:avLst>
              <a:gd name="adj1" fmla="val 37037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2960983" y="5791220"/>
            <a:ext cx="1931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Pattern of 6 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repeating digits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037628" y="5163550"/>
          <a:ext cx="4040187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6" imgW="1688760" imgH="393480" progId="Equation.DSMT4">
                  <p:embed/>
                </p:oleObj>
              </mc:Choice>
              <mc:Fallback>
                <p:oleObj name="Equation" r:id="rId16" imgW="16887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628" y="5163550"/>
                        <a:ext cx="4040187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Left Brace 20"/>
          <p:cNvSpPr/>
          <p:nvPr/>
        </p:nvSpPr>
        <p:spPr>
          <a:xfrm rot="16200000">
            <a:off x="7356232" y="4416103"/>
            <a:ext cx="325903" cy="2855739"/>
          </a:xfrm>
          <a:prstGeom prst="leftBrace">
            <a:avLst>
              <a:gd name="adj1" fmla="val 37037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TextBox 21"/>
          <p:cNvSpPr txBox="1"/>
          <p:nvPr/>
        </p:nvSpPr>
        <p:spPr>
          <a:xfrm>
            <a:off x="6433358" y="5971755"/>
            <a:ext cx="1931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Pattern of 16 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repeating digits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8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/>
      <p:bldP spid="9" grpId="1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/>
      <p:bldP spid="13" grpId="1"/>
      <p:bldP spid="15" grpId="0" animBg="1"/>
      <p:bldP spid="15" grpId="1" animBg="1"/>
      <p:bldP spid="16" grpId="0"/>
      <p:bldP spid="16" grpId="1"/>
      <p:bldP spid="18" grpId="0" animBg="1"/>
      <p:bldP spid="18" grpId="1" animBg="1"/>
      <p:bldP spid="19" grpId="0"/>
      <p:bldP spid="19" grpId="1"/>
      <p:bldP spid="21" grpId="0" animBg="1"/>
      <p:bldP spid="21" grpId="1" animBg="1"/>
      <p:bldP spid="22" grpId="0"/>
      <p:bldP spid="2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 smtClean="0"/>
              <a:t>Common Rational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19256" cy="5400600"/>
          </a:xfrm>
        </p:spPr>
        <p:txBody>
          <a:bodyPr>
            <a:normAutofit/>
          </a:bodyPr>
          <a:lstStyle/>
          <a:p>
            <a:r>
              <a:rPr lang="en-CA" dirty="0" smtClean="0"/>
              <a:t>Since all R.N. can be written as a fraction, here are some common R.N.</a:t>
            </a:r>
          </a:p>
          <a:p>
            <a:r>
              <a:rPr lang="en-CA" dirty="0" smtClean="0"/>
              <a:t>Numbers with only one decimal place:</a:t>
            </a:r>
          </a:p>
          <a:p>
            <a:pPr lvl="1"/>
            <a:r>
              <a:rPr lang="en-CA" dirty="0" smtClean="0"/>
              <a:t>Write the decimal place over 10</a:t>
            </a:r>
          </a:p>
          <a:p>
            <a:pPr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Numbers with repeating digits:</a:t>
            </a:r>
          </a:p>
          <a:p>
            <a:pPr lvl="1"/>
            <a:r>
              <a:rPr lang="en-CA" dirty="0" smtClean="0"/>
              <a:t>Write the repeating digit over 9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Numbers that end with quarters:</a:t>
            </a:r>
          </a:p>
          <a:p>
            <a:pPr lvl="1"/>
            <a:r>
              <a:rPr lang="en-CA" dirty="0" smtClean="0"/>
              <a:t>Write the value over 4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6208" y="2636912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4" imgW="355320" imgH="177480" progId="Equation.DSMT4">
                  <p:embed/>
                </p:oleObj>
              </mc:Choice>
              <mc:Fallback>
                <p:oleObj name="Equation" r:id="rId4" imgW="35532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08" y="2636912"/>
                        <a:ext cx="787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00424" y="2636912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6" imgW="355320" imgH="177480" progId="Equation.DSMT4">
                  <p:embed/>
                </p:oleObj>
              </mc:Choice>
              <mc:Fallback>
                <p:oleObj name="Equation" r:id="rId6" imgW="35532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424" y="2636912"/>
                        <a:ext cx="787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67944" y="2636912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8" imgW="355320" imgH="177480" progId="Equation.DSMT4">
                  <p:embed/>
                </p:oleObj>
              </mc:Choice>
              <mc:Fallback>
                <p:oleObj name="Equation" r:id="rId8" imgW="35532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636912"/>
                        <a:ext cx="787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304880" y="2636912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10" imgW="355320" imgH="177480" progId="Equation.DSMT4">
                  <p:embed/>
                </p:oleObj>
              </mc:Choice>
              <mc:Fallback>
                <p:oleObj name="Equation" r:id="rId10" imgW="3553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4880" y="2636912"/>
                        <a:ext cx="787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98401" y="2492896"/>
          <a:ext cx="377255" cy="731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12" imgW="203040" imgH="393480" progId="Equation.DSMT4">
                  <p:embed/>
                </p:oleObj>
              </mc:Choice>
              <mc:Fallback>
                <p:oleObj name="Equation" r:id="rId12" imgW="20304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401" y="2492896"/>
                        <a:ext cx="377255" cy="7318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042617" y="2481129"/>
          <a:ext cx="377255" cy="731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14" imgW="203040" imgH="393480" progId="Equation.DSMT4">
                  <p:embed/>
                </p:oleObj>
              </mc:Choice>
              <mc:Fallback>
                <p:oleObj name="Equation" r:id="rId14" imgW="20304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617" y="2481129"/>
                        <a:ext cx="377255" cy="7318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986833" y="2469362"/>
          <a:ext cx="377255" cy="731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16" imgW="203040" imgH="393480" progId="Equation.DSMT4">
                  <p:embed/>
                </p:oleObj>
              </mc:Choice>
              <mc:Fallback>
                <p:oleObj name="Equation" r:id="rId16" imgW="20304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6833" y="2469362"/>
                        <a:ext cx="377255" cy="7318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075065" y="2481129"/>
          <a:ext cx="377255" cy="731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18" imgW="203040" imgH="393480" progId="Equation.DSMT4">
                  <p:embed/>
                </p:oleObj>
              </mc:Choice>
              <mc:Fallback>
                <p:oleObj name="Equation" r:id="rId18" imgW="20304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065" y="2481129"/>
                        <a:ext cx="377255" cy="7318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524328" y="2492375"/>
          <a:ext cx="4953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20" imgW="266400" imgH="393480" progId="Equation.DSMT4">
                  <p:embed/>
                </p:oleObj>
              </mc:Choice>
              <mc:Fallback>
                <p:oleObj name="Equation" r:id="rId20" imgW="2664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492375"/>
                        <a:ext cx="495300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79512" y="4293096"/>
          <a:ext cx="15176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22" imgW="685800" imgH="177480" progId="Equation.DSMT4">
                  <p:embed/>
                </p:oleObj>
              </mc:Choice>
              <mc:Fallback>
                <p:oleObj name="Equation" r:id="rId22" imgW="685800" imgH="177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293096"/>
                        <a:ext cx="15176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99792" y="4221088"/>
          <a:ext cx="10953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24" imgW="495000" imgH="215640" progId="Equation.DSMT4">
                  <p:embed/>
                </p:oleObj>
              </mc:Choice>
              <mc:Fallback>
                <p:oleObj name="Equation" r:id="rId24" imgW="49500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221088"/>
                        <a:ext cx="10953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60032" y="4221088"/>
          <a:ext cx="78581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26" imgW="355320" imgH="215640" progId="Equation.DSMT4">
                  <p:embed/>
                </p:oleObj>
              </mc:Choice>
              <mc:Fallback>
                <p:oleObj name="Equation" r:id="rId26" imgW="355320" imgH="215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221088"/>
                        <a:ext cx="78581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516216" y="4173711"/>
          <a:ext cx="15716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28" imgW="711000" imgH="215640" progId="Equation.DSMT4">
                  <p:embed/>
                </p:oleObj>
              </mc:Choice>
              <mc:Fallback>
                <p:oleObj name="Equation" r:id="rId28" imgW="711000" imgH="215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173711"/>
                        <a:ext cx="15716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59941" y="5843612"/>
          <a:ext cx="9556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30" imgW="431640" imgH="177480" progId="Equation.DSMT4">
                  <p:embed/>
                </p:oleObj>
              </mc:Choice>
              <mc:Fallback>
                <p:oleObj name="Equation" r:id="rId30" imgW="43164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41" y="5843612"/>
                        <a:ext cx="9556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411760" y="5843612"/>
          <a:ext cx="9556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32" imgW="431640" imgH="177480" progId="Equation.DSMT4">
                  <p:embed/>
                </p:oleObj>
              </mc:Choice>
              <mc:Fallback>
                <p:oleObj name="Equation" r:id="rId32" imgW="43164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843612"/>
                        <a:ext cx="9556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427984" y="5843588"/>
          <a:ext cx="927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34" imgW="419040" imgH="177480" progId="Equation.DSMT4">
                  <p:embed/>
                </p:oleObj>
              </mc:Choice>
              <mc:Fallback>
                <p:oleObj name="Equation" r:id="rId34" imgW="419040" imgH="177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843588"/>
                        <a:ext cx="927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300192" y="5843588"/>
          <a:ext cx="9556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36" imgW="431640" imgH="177480" progId="Equation.DSMT4">
                  <p:embed/>
                </p:oleObj>
              </mc:Choice>
              <mc:Fallback>
                <p:oleObj name="Equation" r:id="rId36" imgW="431640" imgH="177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5843588"/>
                        <a:ext cx="9556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763688" y="4137025"/>
          <a:ext cx="28416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38" imgW="152280" imgH="393480" progId="Equation.DSMT4">
                  <p:embed/>
                </p:oleObj>
              </mc:Choice>
              <mc:Fallback>
                <p:oleObj name="Equation" r:id="rId38" imgW="1522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137025"/>
                        <a:ext cx="284163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851920" y="4137025"/>
          <a:ext cx="2603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40" imgW="139680" imgH="393480" progId="Equation.DSMT4">
                  <p:embed/>
                </p:oleObj>
              </mc:Choice>
              <mc:Fallback>
                <p:oleObj name="Equation" r:id="rId40" imgW="13968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137025"/>
                        <a:ext cx="260350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640388" y="4137025"/>
          <a:ext cx="284162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42" imgW="152280" imgH="393480" progId="Equation.DSMT4">
                  <p:embed/>
                </p:oleObj>
              </mc:Choice>
              <mc:Fallback>
                <p:oleObj name="Equation" r:id="rId42" imgW="152280" imgH="393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4137025"/>
                        <a:ext cx="284162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8057207" y="4077072"/>
          <a:ext cx="4032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44" imgW="215640" imgH="393480" progId="Equation.DSMT4">
                  <p:embed/>
                </p:oleObj>
              </mc:Choice>
              <mc:Fallback>
                <p:oleObj name="Equation" r:id="rId44" imgW="215640" imgH="393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7207" y="4077072"/>
                        <a:ext cx="40322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119485" y="5661248"/>
          <a:ext cx="28416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46" imgW="152280" imgH="393480" progId="Equation.DSMT4">
                  <p:embed/>
                </p:oleObj>
              </mc:Choice>
              <mc:Fallback>
                <p:oleObj name="Equation" r:id="rId46" imgW="15228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485" y="5661248"/>
                        <a:ext cx="284163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3376612" y="5761455"/>
          <a:ext cx="619323" cy="691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48" imgW="203040" imgH="228600" progId="Equation.DSMT4">
                  <p:embed/>
                </p:oleObj>
              </mc:Choice>
              <mc:Fallback>
                <p:oleObj name="Equation" r:id="rId48" imgW="203040" imgH="2286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2" y="5761455"/>
                        <a:ext cx="619323" cy="6918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5350371" y="5732463"/>
          <a:ext cx="5810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50" imgW="190440" imgH="228600" progId="Equation.DSMT4">
                  <p:embed/>
                </p:oleObj>
              </mc:Choice>
              <mc:Fallback>
                <p:oleObj name="Equation" r:id="rId50" imgW="190440" imgH="2286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0371" y="5732463"/>
                        <a:ext cx="581025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7262515" y="5805264"/>
          <a:ext cx="477837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52" imgW="215640" imgH="228600" progId="Equation.DSMT4">
                  <p:embed/>
                </p:oleObj>
              </mc:Choice>
              <mc:Fallback>
                <p:oleObj name="Equation" r:id="rId52" imgW="215640" imgH="2286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515" y="5805264"/>
                        <a:ext cx="477837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7730182" y="5805488"/>
          <a:ext cx="7302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54" imgW="330120" imgH="228600" progId="Equation.DSMT4">
                  <p:embed/>
                </p:oleObj>
              </mc:Choice>
              <mc:Fallback>
                <p:oleObj name="Equation" r:id="rId54" imgW="33012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0182" y="5805488"/>
                        <a:ext cx="73025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6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70609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Drawing Rational Numbers on a Number 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24936" cy="2808312"/>
          </a:xfrm>
        </p:spPr>
        <p:txBody>
          <a:bodyPr/>
          <a:lstStyle/>
          <a:p>
            <a:r>
              <a:rPr lang="en-CA" dirty="0" smtClean="0"/>
              <a:t>The big number on the left indicates where to start on the number line</a:t>
            </a:r>
          </a:p>
          <a:p>
            <a:r>
              <a:rPr lang="en-CA" dirty="0" smtClean="0"/>
              <a:t>The value of the denominator determines how many increments that the distance between two whole numbers should be cut into</a:t>
            </a:r>
          </a:p>
          <a:p>
            <a:r>
              <a:rPr lang="en-CA" dirty="0" smtClean="0"/>
              <a:t>The numerator determines which increment you want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28645" y="3744277"/>
          <a:ext cx="544195" cy="109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4" imgW="114120" imgH="228600" progId="Equation.DSMT4">
                  <p:embed/>
                </p:oleObj>
              </mc:Choice>
              <mc:Fallback>
                <p:oleObj name="Equation" r:id="rId4" imgW="11412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645" y="3744277"/>
                        <a:ext cx="544195" cy="10921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82367" y="3793396"/>
            <a:ext cx="40591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The denominator is 8, so cut the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distance from 1 to 2 into 8 pieces</a:t>
            </a:r>
            <a:endParaRPr lang="en-CA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122288" y="5855588"/>
            <a:ext cx="62646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18640" y="5639564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640" y="5639564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50640" y="5639564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02640" y="5639564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249613" y="5349875"/>
          <a:ext cx="1873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6" imgW="88560" imgH="164880" progId="Equation.DSMT4">
                  <p:embed/>
                </p:oleObj>
              </mc:Choice>
              <mc:Fallback>
                <p:oleObj name="Equation" r:id="rId6" imgW="88560" imgH="164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613" y="5349875"/>
                        <a:ext cx="187325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186363" y="5280025"/>
          <a:ext cx="2667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5280025"/>
                        <a:ext cx="26670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275513" y="5278438"/>
          <a:ext cx="2413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5513" y="5278438"/>
                        <a:ext cx="2413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189038" y="5291138"/>
          <a:ext cx="2698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Equation" r:id="rId12" imgW="126720" imgH="177480" progId="Equation.DSMT4">
                  <p:embed/>
                </p:oleObj>
              </mc:Choice>
              <mc:Fallback>
                <p:oleObj name="Equation" r:id="rId12" imgW="1267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5291138"/>
                        <a:ext cx="2698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570640" y="571157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22640" y="571157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74640" y="571157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26640" y="571157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8640" y="571157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30640" y="571157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082640" y="571157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own Arrow 25"/>
          <p:cNvSpPr/>
          <p:nvPr/>
        </p:nvSpPr>
        <p:spPr>
          <a:xfrm>
            <a:off x="3210804" y="497674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697481" y="3842385"/>
          <a:ext cx="517208" cy="842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Equation" r:id="rId14" imgW="101520" imgH="164880" progId="Equation.DSMT4">
                  <p:embed/>
                </p:oleObj>
              </mc:Choice>
              <mc:Fallback>
                <p:oleObj name="Equation" r:id="rId14" imgW="101520" imgH="1648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481" y="3842385"/>
                        <a:ext cx="517208" cy="842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Down Arrow 26"/>
          <p:cNvSpPr/>
          <p:nvPr/>
        </p:nvSpPr>
        <p:spPr>
          <a:xfrm>
            <a:off x="3180324" y="4937760"/>
            <a:ext cx="324876" cy="41274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ight Brace 27"/>
          <p:cNvSpPr/>
          <p:nvPr/>
        </p:nvSpPr>
        <p:spPr>
          <a:xfrm rot="5400000">
            <a:off x="4163784" y="5187044"/>
            <a:ext cx="315687" cy="1981200"/>
          </a:xfrm>
          <a:prstGeom prst="rightBrace">
            <a:avLst>
              <a:gd name="adj1" fmla="val 88821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901524" y="5964964"/>
          <a:ext cx="333013" cy="66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16" imgW="114120" imgH="228600" progId="Equation.DSMT4">
                  <p:embed/>
                </p:oleObj>
              </mc:Choice>
              <mc:Fallback>
                <p:oleObj name="Equation" r:id="rId16" imgW="11412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1524" y="5964964"/>
                        <a:ext cx="333013" cy="6683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7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C 0.10521 0.00185 0.20955 0.00439 0.22326 0.00463 C 0.23698 0.00486 0.11146 0.00254 0.08195 0.00185 " pathEditMode="relative" rAng="0" ptsTypes="aaa">
                                      <p:cBhvr>
                                        <p:cTn id="10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 animBg="1"/>
      <p:bldP spid="26" grpId="1" animBg="1"/>
      <p:bldP spid="27" grpId="0" animBg="1"/>
      <p:bldP spid="27" grpId="1" animBg="1"/>
      <p:bldP spid="27" grpId="2" animBg="1"/>
      <p:bldP spid="28" grpId="0" animBg="1"/>
      <p:bldP spid="2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075240" cy="850106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Ex: Draw each of the following Rational Numbers on a Number line:</a:t>
            </a:r>
            <a:endParaRPr lang="en-CA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26378" y="1392238"/>
          <a:ext cx="763587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Equation" r:id="rId4" imgW="317160" imgH="393480" progId="Equation.DSMT4">
                  <p:embed/>
                </p:oleObj>
              </mc:Choice>
              <mc:Fallback>
                <p:oleObj name="Equation" r:id="rId4" imgW="3171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8" y="1392238"/>
                        <a:ext cx="763587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60338" y="3213100"/>
          <a:ext cx="1039812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Equation" r:id="rId6" imgW="431640" imgH="393480" progId="Equation.DSMT4">
                  <p:embed/>
                </p:oleObj>
              </mc:Choice>
              <mc:Fallback>
                <p:oleObj name="Equation" r:id="rId6" imgW="4316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3213100"/>
                        <a:ext cx="1039812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74930" y="5214938"/>
          <a:ext cx="137636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Equation" r:id="rId8" imgW="571320" imgH="393480" progId="Equation.DSMT4">
                  <p:embed/>
                </p:oleObj>
              </mc:Choice>
              <mc:Fallback>
                <p:oleObj name="Equation" r:id="rId8" imgW="5713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" y="5214938"/>
                        <a:ext cx="1376363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2027309" y="2085446"/>
            <a:ext cx="62646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23661" y="18694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39661" y="18694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255661" y="18694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07661" y="18694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115541" y="1566780"/>
          <a:ext cx="2667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2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5541" y="1566780"/>
                        <a:ext cx="2667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131765" y="1509382"/>
          <a:ext cx="1873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3" name="Equation" r:id="rId12" imgW="88560" imgH="164880" progId="Equation.DSMT4">
                  <p:embed/>
                </p:oleObj>
              </mc:Choice>
              <mc:Fallback>
                <p:oleObj name="Equation" r:id="rId12" imgW="88560" imgH="1648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1765" y="1509382"/>
                        <a:ext cx="187325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8167734" y="1521759"/>
          <a:ext cx="268287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Equation" r:id="rId14" imgW="126720" imgH="164880" progId="Equation.DSMT4">
                  <p:embed/>
                </p:oleObj>
              </mc:Choice>
              <mc:Fallback>
                <p:oleObj name="Equation" r:id="rId14" imgW="126720" imgH="1648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7734" y="1521759"/>
                        <a:ext cx="268287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027309" y="1533716"/>
          <a:ext cx="403225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5" name="Equation" r:id="rId16" imgW="190440" imgH="164880" progId="Equation.DSMT4">
                  <p:embed/>
                </p:oleObj>
              </mc:Choice>
              <mc:Fallback>
                <p:oleObj name="Equation" r:id="rId16" imgW="190440" imgH="1648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309" y="1533716"/>
                        <a:ext cx="403225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4510800" y="19414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98800" y="19414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086800" y="19414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74800" y="19414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62800" y="19414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950800" y="19414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own Arrow 22"/>
          <p:cNvSpPr/>
          <p:nvPr/>
        </p:nvSpPr>
        <p:spPr>
          <a:xfrm>
            <a:off x="4115825" y="120442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" name="Straight Connector 23"/>
          <p:cNvCxnSpPr/>
          <p:nvPr/>
        </p:nvCxnSpPr>
        <p:spPr>
          <a:xfrm>
            <a:off x="2024963" y="3740746"/>
            <a:ext cx="62646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221315" y="35247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237315" y="35247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253315" y="35247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05315" y="35247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4125913" y="3222625"/>
          <a:ext cx="2397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Equation" r:id="rId18" imgW="114120" imgH="177480" progId="Equation.DSMT4">
                  <p:embed/>
                </p:oleObj>
              </mc:Choice>
              <mc:Fallback>
                <p:oleObj name="Equation" r:id="rId18" imgW="11412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913" y="3222625"/>
                        <a:ext cx="239712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6089650" y="3165475"/>
          <a:ext cx="2667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7" name="Equation" r:id="rId20" imgW="126720" imgH="164880" progId="Equation.DSMT4">
                  <p:embed/>
                </p:oleObj>
              </mc:Choice>
              <mc:Fallback>
                <p:oleObj name="Equation" r:id="rId20" imgW="126720" imgH="1648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3165475"/>
                        <a:ext cx="26670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8178800" y="3176588"/>
          <a:ext cx="2413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Equation" r:id="rId22" imgW="114120" imgH="164880" progId="Equation.DSMT4">
                  <p:embed/>
                </p:oleObj>
              </mc:Choice>
              <mc:Fallback>
                <p:oleObj name="Equation" r:id="rId22" imgW="11412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800" y="3176588"/>
                        <a:ext cx="241300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2092325" y="3189288"/>
          <a:ext cx="268288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Equation" r:id="rId24" imgW="126720" imgH="164880" progId="Equation.DSMT4">
                  <p:embed/>
                </p:oleObj>
              </mc:Choice>
              <mc:Fallback>
                <p:oleObj name="Equation" r:id="rId24" imgW="126720" imgH="164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5" y="3189288"/>
                        <a:ext cx="268288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4626000" y="35967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029200" y="35967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432400" y="35967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835600" y="359673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Down Arrow 39"/>
          <p:cNvSpPr/>
          <p:nvPr/>
        </p:nvSpPr>
        <p:spPr>
          <a:xfrm>
            <a:off x="4124365" y="2816186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1" name="Straight Connector 40"/>
          <p:cNvCxnSpPr/>
          <p:nvPr/>
        </p:nvCxnSpPr>
        <p:spPr>
          <a:xfrm>
            <a:off x="2022617" y="5510432"/>
            <a:ext cx="62646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218969" y="5294408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234969" y="5294408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250969" y="5294408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02969" y="5294408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4032250" y="5004925"/>
          <a:ext cx="427038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Equation" r:id="rId26" imgW="203040" imgH="164880" progId="Equation.DSMT4">
                  <p:embed/>
                </p:oleObj>
              </mc:Choice>
              <mc:Fallback>
                <p:oleObj name="Equation" r:id="rId26" imgW="203040" imgH="1648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5004925"/>
                        <a:ext cx="427038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6017986" y="4945961"/>
          <a:ext cx="428625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Equation" r:id="rId28" imgW="203040" imgH="164880" progId="Equation.DSMT4">
                  <p:embed/>
                </p:oleObj>
              </mc:Choice>
              <mc:Fallback>
                <p:oleObj name="Equation" r:id="rId28" imgW="203040" imgH="1648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7986" y="4945961"/>
                        <a:ext cx="428625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8132081" y="4944373"/>
          <a:ext cx="2413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Equation" r:id="rId30" imgW="114120" imgH="177480" progId="Equation.DSMT4">
                  <p:embed/>
                </p:oleObj>
              </mc:Choice>
              <mc:Fallback>
                <p:oleObj name="Equation" r:id="rId30" imgW="11412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2081" y="4944373"/>
                        <a:ext cx="2413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2009775" y="4946187"/>
          <a:ext cx="4302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3" name="Equation" r:id="rId32" imgW="203040" imgH="177480" progId="Equation.DSMT4">
                  <p:embed/>
                </p:oleObj>
              </mc:Choice>
              <mc:Fallback>
                <p:oleObj name="Equation" r:id="rId32" imgW="20304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4946187"/>
                        <a:ext cx="43021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" name="Straight Connector 49"/>
          <p:cNvCxnSpPr/>
          <p:nvPr/>
        </p:nvCxnSpPr>
        <p:spPr>
          <a:xfrm>
            <a:off x="2838546" y="5366416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508146" y="5366416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Down Arrow 56"/>
          <p:cNvSpPr/>
          <p:nvPr/>
        </p:nvSpPr>
        <p:spPr>
          <a:xfrm>
            <a:off x="4111133" y="4564100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TextBox 57"/>
          <p:cNvSpPr txBox="1"/>
          <p:nvPr/>
        </p:nvSpPr>
        <p:spPr>
          <a:xfrm>
            <a:off x="119737" y="2383967"/>
            <a:ext cx="1920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This value is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between 0 and 1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0619" y="4180153"/>
            <a:ext cx="1920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This value is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between 3 and 4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4557" y="6074313"/>
            <a:ext cx="2074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This value is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between -2 and -3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372669" y="2307767"/>
            <a:ext cx="355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Split the increment into 7 parts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68742" y="4093025"/>
            <a:ext cx="355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Split the increment into 5 parts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34057" y="5758530"/>
            <a:ext cx="355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Split the increment into 3 parts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92589" y="6117766"/>
            <a:ext cx="4105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Since the value is negative, they are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incremented from left to right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4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0955 0.00047 0.2191 0.00116 0.225 0.00162 C 0.2309 0.00209 0.04687 0.00301 0.03576 0.00301 C 0.02465 0.00301 0.09149 0.00232 0.15833 0.00162 " pathEditMode="relative" ptsTypes="aaaA">
                                      <p:cBhvr>
                                        <p:cTn id="7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5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8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4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0" presetClass="path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0833 0.00069 0.21667 0.00162 0.22014 0.00162 C 0.22361 0.00162 0.04358 0.00023 0.02135 0 C -0.00087 -0.00023 0.04288 -0.00023 0.0868 0 " pathEditMode="relative" ptsTypes="aaaA">
                                      <p:cBhvr>
                                        <p:cTn id="132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5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8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1" dur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4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7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0" dur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3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6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0" presetClass="path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C -0.1066 -0.00024 -0.2132 -0.00024 -0.225 3.7037E-6 C -0.23681 0.00023 -0.08368 0.00069 -0.07136 0.00162 C -0.05903 0.00254 -0.1342 0.00416 -0.1507 0.00486 " pathEditMode="relative" rAng="0" ptsTypes="aaaa">
                                      <p:cBhvr>
                                        <p:cTn id="18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40" grpId="0" animBg="1"/>
      <p:bldP spid="40" grpId="1" animBg="1"/>
      <p:bldP spid="57" grpId="0" animBg="1"/>
      <p:bldP spid="57" grpId="1" animBg="1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04" y="204298"/>
            <a:ext cx="8855612" cy="80857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Ex: Given each pair of rational numbers, indicate which of the choices are in between them</a:t>
            </a:r>
            <a:endParaRPr lang="en-CA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56450" y="2236826"/>
          <a:ext cx="15287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4" name="Equation" r:id="rId4" imgW="634680" imgH="393480" progId="Equation.DSMT4">
                  <p:embed/>
                </p:oleObj>
              </mc:Choice>
              <mc:Fallback>
                <p:oleObj name="Equation" r:id="rId4" imgW="634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450" y="2236826"/>
                        <a:ext cx="1528763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64405" y="5082091"/>
          <a:ext cx="18351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5" name="Equation" r:id="rId6" imgW="761760" imgH="393480" progId="Equation.DSMT4">
                  <p:embed/>
                </p:oleObj>
              </mc:Choice>
              <mc:Fallback>
                <p:oleObj name="Equation" r:id="rId6" imgW="7617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05" y="5082091"/>
                        <a:ext cx="1835150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201216" y="1279524"/>
          <a:ext cx="244594" cy="63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216" y="1279524"/>
                        <a:ext cx="244594" cy="633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036703" y="1290415"/>
          <a:ext cx="3460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Equation" r:id="rId10" imgW="215640" imgH="393480" progId="Equation.DSMT4">
                  <p:embed/>
                </p:oleObj>
              </mc:Choice>
              <mc:Fallback>
                <p:oleObj name="Equation" r:id="rId10" imgW="21564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6703" y="1290415"/>
                        <a:ext cx="346075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972948" y="1291744"/>
          <a:ext cx="244594" cy="63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Equation" r:id="rId12" imgW="152280" imgH="393480" progId="Equation.DSMT4">
                  <p:embed/>
                </p:oleObj>
              </mc:Choice>
              <mc:Fallback>
                <p:oleObj name="Equation" r:id="rId12" imgW="15228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948" y="1291744"/>
                        <a:ext cx="244594" cy="633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6781132" y="1291997"/>
          <a:ext cx="347302" cy="63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14" imgW="215640" imgH="393480" progId="Equation.DSMT4">
                  <p:embed/>
                </p:oleObj>
              </mc:Choice>
              <mc:Fallback>
                <p:oleObj name="Equation" r:id="rId14" imgW="21564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132" y="1291997"/>
                        <a:ext cx="347302" cy="633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668544" y="1293584"/>
          <a:ext cx="346244" cy="63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16" imgW="215640" imgH="393480" progId="Equation.DSMT4">
                  <p:embed/>
                </p:oleObj>
              </mc:Choice>
              <mc:Fallback>
                <p:oleObj name="Equation" r:id="rId16" imgW="21564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544" y="1293584"/>
                        <a:ext cx="346244" cy="633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2427478" y="3156879"/>
            <a:ext cx="628108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387342" y="29580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14899" y="29580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43101" y="295802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08581" y="303004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54542" y="303045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2530479" y="3361656"/>
          <a:ext cx="2333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18" imgW="114120" imgH="177480" progId="Equation.DSMT4">
                  <p:embed/>
                </p:oleObj>
              </mc:Choice>
              <mc:Fallback>
                <p:oleObj name="Equation" r:id="rId18" imgW="11412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9" y="3361656"/>
                        <a:ext cx="233363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8514666" y="3399312"/>
          <a:ext cx="20637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20" imgW="101520" imgH="164880" progId="Equation.DSMT4">
                  <p:embed/>
                </p:oleObj>
              </mc:Choice>
              <mc:Fallback>
                <p:oleObj name="Equation" r:id="rId20" imgW="101520" imgH="1648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4666" y="3399312"/>
                        <a:ext cx="206375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4132542" y="295845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77742" y="295845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22942" y="295845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68142" y="295845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113342" y="295845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858542" y="295845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99742" y="303045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244942" y="303045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990142" y="303045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5342" y="303045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480542" y="303045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225742" y="303045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6253183" y="3374823"/>
          <a:ext cx="2333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22" imgW="114120" imgH="228600" progId="Equation.DSMT4">
                  <p:embed/>
                </p:oleObj>
              </mc:Choice>
              <mc:Fallback>
                <p:oleObj name="Equation" r:id="rId22" imgW="11412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83" y="3374823"/>
                        <a:ext cx="23336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7695084" y="3376637"/>
          <a:ext cx="3111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Equation" r:id="rId24" imgW="152280" imgH="228600" progId="Equation.DSMT4">
                  <p:embed/>
                </p:oleObj>
              </mc:Choice>
              <mc:Fallback>
                <p:oleObj name="Equation" r:id="rId24" imgW="15228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5084" y="3376637"/>
                        <a:ext cx="3111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 flipV="1">
            <a:off x="2373047" y="5638844"/>
            <a:ext cx="6749181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668228" y="5441958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588670" y="543999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948228" y="551201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2"/>
          <p:cNvGraphicFramePr>
            <a:graphicFrameLocks noChangeAspect="1"/>
          </p:cNvGraphicFramePr>
          <p:nvPr/>
        </p:nvGraphicFramePr>
        <p:xfrm>
          <a:off x="2488066" y="5856558"/>
          <a:ext cx="20796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Equation" r:id="rId26" imgW="101520" imgH="164880" progId="Equation.DSMT4">
                  <p:embed/>
                </p:oleObj>
              </mc:Choice>
              <mc:Fallback>
                <p:oleObj name="Equation" r:id="rId26" imgW="101520" imgH="1648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066" y="5856558"/>
                        <a:ext cx="207962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/>
        </p:nvGraphicFramePr>
        <p:xfrm>
          <a:off x="5680527" y="5848621"/>
          <a:ext cx="2587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Equation" r:id="rId28" imgW="126720" imgH="164880" progId="Equation.DSMT4">
                  <p:embed/>
                </p:oleObj>
              </mc:Choice>
              <mc:Fallback>
                <p:oleObj name="Equation" r:id="rId28" imgW="126720" imgH="1648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527" y="5848621"/>
                        <a:ext cx="258763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2"/>
          <p:cNvGraphicFramePr>
            <a:graphicFrameLocks noChangeAspect="1"/>
          </p:cNvGraphicFramePr>
          <p:nvPr/>
        </p:nvGraphicFramePr>
        <p:xfrm>
          <a:off x="5218114" y="5802356"/>
          <a:ext cx="3889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7" name="Equation" r:id="rId30" imgW="190440" imgH="228600" progId="Equation.DSMT4">
                  <p:embed/>
                </p:oleObj>
              </mc:Choice>
              <mc:Fallback>
                <p:oleObj name="Equation" r:id="rId30" imgW="19044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114" y="5802356"/>
                        <a:ext cx="388937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6694035" y="5826396"/>
          <a:ext cx="4413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8" name="Equation" r:id="rId32" imgW="215640" imgH="228600" progId="Equation.DSMT4">
                  <p:embed/>
                </p:oleObj>
              </mc:Choice>
              <mc:Fallback>
                <p:oleObj name="Equation" r:id="rId32" imgW="21564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4035" y="5826396"/>
                        <a:ext cx="44132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Straight Connector 68"/>
          <p:cNvCxnSpPr/>
          <p:nvPr/>
        </p:nvCxnSpPr>
        <p:spPr>
          <a:xfrm>
            <a:off x="3308228" y="551395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745938" y="5431068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025938" y="550112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385938" y="550306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823648" y="5431064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103648" y="550111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463648" y="550306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901358" y="5420174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181358" y="549022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541358" y="549217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979068" y="5420170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259068" y="549022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619068" y="5492170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Object 2"/>
          <p:cNvGraphicFramePr>
            <a:graphicFrameLocks noChangeAspect="1"/>
          </p:cNvGraphicFramePr>
          <p:nvPr/>
        </p:nvGraphicFramePr>
        <p:xfrm>
          <a:off x="3275930" y="4120725"/>
          <a:ext cx="244594" cy="63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Equation" r:id="rId34" imgW="152280" imgH="393480" progId="Equation.DSMT4">
                  <p:embed/>
                </p:oleObj>
              </mc:Choice>
              <mc:Fallback>
                <p:oleObj name="Equation" r:id="rId34" imgW="15228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930" y="4120725"/>
                        <a:ext cx="244594" cy="633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2"/>
          <p:cNvGraphicFramePr>
            <a:graphicFrameLocks noChangeAspect="1"/>
          </p:cNvGraphicFramePr>
          <p:nvPr/>
        </p:nvGraphicFramePr>
        <p:xfrm>
          <a:off x="4162878" y="4131389"/>
          <a:ext cx="2444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36" imgW="152280" imgH="393480" progId="Equation.DSMT4">
                  <p:embed/>
                </p:oleObj>
              </mc:Choice>
              <mc:Fallback>
                <p:oleObj name="Equation" r:id="rId36" imgW="1522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878" y="4131389"/>
                        <a:ext cx="24447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2"/>
          <p:cNvGraphicFramePr>
            <a:graphicFrameLocks noChangeAspect="1"/>
          </p:cNvGraphicFramePr>
          <p:nvPr/>
        </p:nvGraphicFramePr>
        <p:xfrm>
          <a:off x="5056641" y="4132976"/>
          <a:ext cx="2238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Equation" r:id="rId38" imgW="139680" imgH="393480" progId="Equation.DSMT4">
                  <p:embed/>
                </p:oleObj>
              </mc:Choice>
              <mc:Fallback>
                <p:oleObj name="Equation" r:id="rId38" imgW="1396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641" y="4132976"/>
                        <a:ext cx="223837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5855846" y="4133198"/>
          <a:ext cx="347302" cy="63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2" name="Equation" r:id="rId40" imgW="215640" imgH="393480" progId="Equation.DSMT4">
                  <p:embed/>
                </p:oleObj>
              </mc:Choice>
              <mc:Fallback>
                <p:oleObj name="Equation" r:id="rId40" imgW="21564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5846" y="4133198"/>
                        <a:ext cx="347302" cy="633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2"/>
          <p:cNvGraphicFramePr>
            <a:graphicFrameLocks noChangeAspect="1"/>
          </p:cNvGraphicFramePr>
          <p:nvPr/>
        </p:nvGraphicFramePr>
        <p:xfrm>
          <a:off x="6743258" y="4134785"/>
          <a:ext cx="346244" cy="633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3" name="Equation" r:id="rId42" imgW="215640" imgH="393480" progId="Equation.DSMT4">
                  <p:embed/>
                </p:oleObj>
              </mc:Choice>
              <mc:Fallback>
                <p:oleObj name="Equation" r:id="rId42" imgW="21564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258" y="4134785"/>
                        <a:ext cx="346244" cy="633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Connector 58"/>
          <p:cNvCxnSpPr/>
          <p:nvPr/>
        </p:nvCxnSpPr>
        <p:spPr>
          <a:xfrm>
            <a:off x="9035006" y="5431052"/>
            <a:ext cx="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315006" y="5501106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675006" y="5503052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4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0.38559 0.1715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0.08681 0.1796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0.0526 0.1650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-0.06545 0.1571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-0.12257 0.1634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3" dur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9" dur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4" dur="1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3" dur="1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1" dur="1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0" dur="1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0.38212 0.1081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0" y="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0.08819 0.09838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-0.16666 0.10163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6 L -0.08211 0.10324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0" y="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06198 0.10325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  <p:tag name="ISPRING_SCORM_PASSING_SCORE" val="100.0000000000"/>
  <p:tag name="GENSWF_OUTPUT_FILE_NAME" val="m9pc31"/>
  <p:tag name="ISPRING_RESOURCE_PATHS_HASH_2" val="fde651bdb6ea74374d88a18d326d56e19eec41"/>
  <p:tag name="ISPRING_ULTRA_SCORM_COURSE_ID" val="00764DBD-7D0F-4E6C-B46B-C43A0D9DAD31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3.1 What are Rational Numbers"/>
  <p:tag name="ISPRING_RESOURCE_PATHS_HASH_PRESENTER" val="6b92efcb9250b35e2bc4cdc43c504ed90e4427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617</TotalTime>
  <Words>437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Math 9  section 3.1 What are Rational Numbers</vt:lpstr>
      <vt:lpstr>Review:</vt:lpstr>
      <vt:lpstr>Rational vs Irrational</vt:lpstr>
      <vt:lpstr>Common Rational Numbers</vt:lpstr>
      <vt:lpstr>Drawing Rational Numbers on a Number line</vt:lpstr>
      <vt:lpstr>Ex: Draw each of the following Rational Numbers on a Number line:</vt:lpstr>
      <vt:lpstr>Ex: Given each pair of rational numbers, indicate which of the choices are in between them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3.1 What are Rational Numbers</dc:title>
  <dc:creator>Danny Young</dc:creator>
  <cp:lastModifiedBy>Danny Young</cp:lastModifiedBy>
  <cp:revision>109</cp:revision>
  <dcterms:created xsi:type="dcterms:W3CDTF">2012-07-05T08:20:30Z</dcterms:created>
  <dcterms:modified xsi:type="dcterms:W3CDTF">2015-03-12T22:13:33Z</dcterms:modified>
</cp:coreProperties>
</file>